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82" r:id="rId4"/>
    <p:sldId id="285" r:id="rId5"/>
    <p:sldId id="272" r:id="rId6"/>
    <p:sldId id="273" r:id="rId7"/>
    <p:sldId id="274" r:id="rId8"/>
    <p:sldId id="275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944CC-F9B9-4887-A039-7077E83B692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1470D7D-8B05-45E1-9658-A6702CDCA238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Игра предназначена для детей старшего дошкольного возраста.</a:t>
          </a:r>
          <a:endParaRPr lang="ru-RU" dirty="0">
            <a:solidFill>
              <a:schemeClr val="tx1"/>
            </a:solidFill>
          </a:endParaRPr>
        </a:p>
      </dgm:t>
    </dgm:pt>
    <dgm:pt modelId="{7B41E36A-0B6C-43BF-ABC9-97BD835F4195}" type="parTrans" cxnId="{238990C8-576D-48C6-B555-09A4E5E7AB71}">
      <dgm:prSet/>
      <dgm:spPr/>
      <dgm:t>
        <a:bodyPr/>
        <a:lstStyle/>
        <a:p>
          <a:endParaRPr lang="ru-RU"/>
        </a:p>
      </dgm:t>
    </dgm:pt>
    <dgm:pt modelId="{49326272-004C-4EDF-8B0C-BD39A2D29168}" type="sibTrans" cxnId="{238990C8-576D-48C6-B555-09A4E5E7AB71}">
      <dgm:prSet/>
      <dgm:spPr/>
      <dgm:t>
        <a:bodyPr/>
        <a:lstStyle/>
        <a:p>
          <a:endParaRPr lang="ru-RU"/>
        </a:p>
      </dgm:t>
    </dgm:pt>
    <dgm:pt modelId="{CA7564DF-4BF1-4025-933B-B86AF125F831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игру могут играть от одного до четырёх человек.</a:t>
          </a:r>
          <a:endParaRPr lang="ru-RU" dirty="0">
            <a:solidFill>
              <a:schemeClr val="tx1"/>
            </a:solidFill>
          </a:endParaRPr>
        </a:p>
      </dgm:t>
    </dgm:pt>
    <dgm:pt modelId="{39B1F0CF-27BC-41F0-BAD5-36795253BDDE}" type="parTrans" cxnId="{928FEF7F-3D92-41E0-81EB-68089B175F8D}">
      <dgm:prSet/>
      <dgm:spPr/>
      <dgm:t>
        <a:bodyPr/>
        <a:lstStyle/>
        <a:p>
          <a:endParaRPr lang="ru-RU"/>
        </a:p>
      </dgm:t>
    </dgm:pt>
    <dgm:pt modelId="{82B24947-C31A-4703-AF08-526B2E6D46E0}" type="sibTrans" cxnId="{928FEF7F-3D92-41E0-81EB-68089B175F8D}">
      <dgm:prSet/>
      <dgm:spPr/>
      <dgm:t>
        <a:bodyPr/>
        <a:lstStyle/>
        <a:p>
          <a:endParaRPr lang="ru-RU"/>
        </a:p>
      </dgm:t>
    </dgm:pt>
    <dgm:pt modelId="{DAD519BA-444A-4505-AAD2-F1F95D51B100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Игра состоит из трёх кубов: один –  с изображением различных эмоций девочек, второй – с изображением различных эмоций мальчиков, третий – со схематичным изображением эмоций.</a:t>
          </a:r>
          <a:endParaRPr lang="ru-RU" dirty="0">
            <a:solidFill>
              <a:schemeClr val="tx1"/>
            </a:solidFill>
          </a:endParaRPr>
        </a:p>
      </dgm:t>
    </dgm:pt>
    <dgm:pt modelId="{98E9EEE4-22DF-4351-82B9-CFB234554E34}" type="parTrans" cxnId="{8E08E3ED-5EC3-488A-9EC8-43CDD37D0FA0}">
      <dgm:prSet/>
      <dgm:spPr/>
      <dgm:t>
        <a:bodyPr/>
        <a:lstStyle/>
        <a:p>
          <a:endParaRPr lang="ru-RU"/>
        </a:p>
      </dgm:t>
    </dgm:pt>
    <dgm:pt modelId="{04864F8D-275E-4D50-AD29-B530617B8C0F}" type="sibTrans" cxnId="{8E08E3ED-5EC3-488A-9EC8-43CDD37D0FA0}">
      <dgm:prSet/>
      <dgm:spPr/>
      <dgm:t>
        <a:bodyPr/>
        <a:lstStyle/>
        <a:p>
          <a:endParaRPr lang="ru-RU"/>
        </a:p>
      </dgm:t>
    </dgm:pt>
    <dgm:pt modelId="{8AA68AC0-9A26-47A6-A55D-38B31B7A0F5F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Так же в игру входят разрезанные на четыре части карточки: с одной стороны фотографии детей,             с другой – схематическое изображение эмоций.</a:t>
          </a:r>
          <a:endParaRPr lang="ru-RU" dirty="0">
            <a:solidFill>
              <a:schemeClr val="tx1"/>
            </a:solidFill>
          </a:endParaRPr>
        </a:p>
      </dgm:t>
    </dgm:pt>
    <dgm:pt modelId="{0C314EF0-998F-4195-A9C0-1E97FAFF4069}" type="parTrans" cxnId="{D0AE7209-6E7A-4CE4-AC42-ACD17870D5CA}">
      <dgm:prSet/>
      <dgm:spPr/>
      <dgm:t>
        <a:bodyPr/>
        <a:lstStyle/>
        <a:p>
          <a:endParaRPr lang="ru-RU"/>
        </a:p>
      </dgm:t>
    </dgm:pt>
    <dgm:pt modelId="{24F7A207-3B95-4641-BB86-1706B777377C}" type="sibTrans" cxnId="{D0AE7209-6E7A-4CE4-AC42-ACD17870D5CA}">
      <dgm:prSet/>
      <dgm:spPr/>
      <dgm:t>
        <a:bodyPr/>
        <a:lstStyle/>
        <a:p>
          <a:endParaRPr lang="ru-RU"/>
        </a:p>
      </dgm:t>
    </dgm:pt>
    <dgm:pt modelId="{53939976-8385-48BF-838D-F3F5ADC2E2B8}" type="pres">
      <dgm:prSet presAssocID="{099944CC-F9B9-4887-A039-7077E83B6920}" presName="linearFlow" presStyleCnt="0">
        <dgm:presLayoutVars>
          <dgm:dir/>
          <dgm:resizeHandles val="exact"/>
        </dgm:presLayoutVars>
      </dgm:prSet>
      <dgm:spPr/>
    </dgm:pt>
    <dgm:pt modelId="{35CD78F4-C22E-4DA6-8624-A87C49C71874}" type="pres">
      <dgm:prSet presAssocID="{A1470D7D-8B05-45E1-9658-A6702CDCA238}" presName="composite" presStyleCnt="0"/>
      <dgm:spPr/>
    </dgm:pt>
    <dgm:pt modelId="{E77B9722-2244-460B-BCD4-DE8BE3B70253}" type="pres">
      <dgm:prSet presAssocID="{A1470D7D-8B05-45E1-9658-A6702CDCA238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5F09178-0DC7-49CF-B9F3-4B5EB02B3D51}" type="pres">
      <dgm:prSet presAssocID="{A1470D7D-8B05-45E1-9658-A6702CDCA238}" presName="txShp" presStyleLbl="node1" presStyleIdx="0" presStyleCnt="4" custLinFactNeighborX="94" custLinFactNeighborY="4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22FD6-4024-445E-A6C4-C82D07627EC0}" type="pres">
      <dgm:prSet presAssocID="{49326272-004C-4EDF-8B0C-BD39A2D29168}" presName="spacing" presStyleCnt="0"/>
      <dgm:spPr/>
    </dgm:pt>
    <dgm:pt modelId="{0E73445F-9471-4DB9-A7B4-9A1B013F7FA5}" type="pres">
      <dgm:prSet presAssocID="{CA7564DF-4BF1-4025-933B-B86AF125F831}" presName="composite" presStyleCnt="0"/>
      <dgm:spPr/>
    </dgm:pt>
    <dgm:pt modelId="{CCA22474-0489-4B5A-9E65-DDDF3906ED7D}" type="pres">
      <dgm:prSet presAssocID="{CA7564DF-4BF1-4025-933B-B86AF125F831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3447212-CDDD-4233-9DE5-DDB2CE32C659}" type="pres">
      <dgm:prSet presAssocID="{CA7564DF-4BF1-4025-933B-B86AF125F831}" presName="txShp" presStyleLbl="node1" presStyleIdx="1" presStyleCnt="4" custLinFactNeighborX="94" custLinFactNeighborY="-1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0BE58-907F-4860-B3AB-760BDBB7CF87}" type="pres">
      <dgm:prSet presAssocID="{82B24947-C31A-4703-AF08-526B2E6D46E0}" presName="spacing" presStyleCnt="0"/>
      <dgm:spPr/>
    </dgm:pt>
    <dgm:pt modelId="{39627B3B-249D-4EE1-913E-9C239EEE7F8D}" type="pres">
      <dgm:prSet presAssocID="{DAD519BA-444A-4505-AAD2-F1F95D51B100}" presName="composite" presStyleCnt="0"/>
      <dgm:spPr/>
    </dgm:pt>
    <dgm:pt modelId="{546355D8-3B7B-4EA8-898B-82644ACCD2F6}" type="pres">
      <dgm:prSet presAssocID="{DAD519BA-444A-4505-AAD2-F1F95D51B100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70EE9CB-464D-4D00-96FD-4397F5546B4E}" type="pres">
      <dgm:prSet presAssocID="{DAD519BA-444A-4505-AAD2-F1F95D51B100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73599-988A-445D-BCCC-18513A522DFC}" type="pres">
      <dgm:prSet presAssocID="{04864F8D-275E-4D50-AD29-B530617B8C0F}" presName="spacing" presStyleCnt="0"/>
      <dgm:spPr/>
    </dgm:pt>
    <dgm:pt modelId="{03EBB0BB-4B0E-4591-B5A0-2E516C11E3A5}" type="pres">
      <dgm:prSet presAssocID="{8AA68AC0-9A26-47A6-A55D-38B31B7A0F5F}" presName="composite" presStyleCnt="0"/>
      <dgm:spPr/>
    </dgm:pt>
    <dgm:pt modelId="{ECADB1D2-7BAF-4EFE-9C61-A1EA00B4705E}" type="pres">
      <dgm:prSet presAssocID="{8AA68AC0-9A26-47A6-A55D-38B31B7A0F5F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1212CB8-2083-4F89-9E2C-D3AC689C744C}" type="pres">
      <dgm:prSet presAssocID="{8AA68AC0-9A26-47A6-A55D-38B31B7A0F5F}" presName="txShp" presStyleLbl="node1" presStyleIdx="3" presStyleCnt="4" custLinFactNeighborX="94" custLinFactNeighborY="1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1535F4-4329-4B59-B2C5-774F90F9DF4D}" type="presOf" srcId="{A1470D7D-8B05-45E1-9658-A6702CDCA238}" destId="{B5F09178-0DC7-49CF-B9F3-4B5EB02B3D51}" srcOrd="0" destOrd="0" presId="urn:microsoft.com/office/officeart/2005/8/layout/vList3"/>
    <dgm:cxn modelId="{928FEF7F-3D92-41E0-81EB-68089B175F8D}" srcId="{099944CC-F9B9-4887-A039-7077E83B6920}" destId="{CA7564DF-4BF1-4025-933B-B86AF125F831}" srcOrd="1" destOrd="0" parTransId="{39B1F0CF-27BC-41F0-BAD5-36795253BDDE}" sibTransId="{82B24947-C31A-4703-AF08-526B2E6D46E0}"/>
    <dgm:cxn modelId="{238990C8-576D-48C6-B555-09A4E5E7AB71}" srcId="{099944CC-F9B9-4887-A039-7077E83B6920}" destId="{A1470D7D-8B05-45E1-9658-A6702CDCA238}" srcOrd="0" destOrd="0" parTransId="{7B41E36A-0B6C-43BF-ABC9-97BD835F4195}" sibTransId="{49326272-004C-4EDF-8B0C-BD39A2D29168}"/>
    <dgm:cxn modelId="{095D7516-B2FF-4D19-BABA-53A8F361E5E9}" type="presOf" srcId="{099944CC-F9B9-4887-A039-7077E83B6920}" destId="{53939976-8385-48BF-838D-F3F5ADC2E2B8}" srcOrd="0" destOrd="0" presId="urn:microsoft.com/office/officeart/2005/8/layout/vList3"/>
    <dgm:cxn modelId="{52ACBA7D-FF33-4B8D-8228-B45B6B617284}" type="presOf" srcId="{8AA68AC0-9A26-47A6-A55D-38B31B7A0F5F}" destId="{F1212CB8-2083-4F89-9E2C-D3AC689C744C}" srcOrd="0" destOrd="0" presId="urn:microsoft.com/office/officeart/2005/8/layout/vList3"/>
    <dgm:cxn modelId="{D0AE7209-6E7A-4CE4-AC42-ACD17870D5CA}" srcId="{099944CC-F9B9-4887-A039-7077E83B6920}" destId="{8AA68AC0-9A26-47A6-A55D-38B31B7A0F5F}" srcOrd="3" destOrd="0" parTransId="{0C314EF0-998F-4195-A9C0-1E97FAFF4069}" sibTransId="{24F7A207-3B95-4641-BB86-1706B777377C}"/>
    <dgm:cxn modelId="{B0C6639B-A6F8-425D-869E-4B2169BA7BF6}" type="presOf" srcId="{CA7564DF-4BF1-4025-933B-B86AF125F831}" destId="{23447212-CDDD-4233-9DE5-DDB2CE32C659}" srcOrd="0" destOrd="0" presId="urn:microsoft.com/office/officeart/2005/8/layout/vList3"/>
    <dgm:cxn modelId="{8E08E3ED-5EC3-488A-9EC8-43CDD37D0FA0}" srcId="{099944CC-F9B9-4887-A039-7077E83B6920}" destId="{DAD519BA-444A-4505-AAD2-F1F95D51B100}" srcOrd="2" destOrd="0" parTransId="{98E9EEE4-22DF-4351-82B9-CFB234554E34}" sibTransId="{04864F8D-275E-4D50-AD29-B530617B8C0F}"/>
    <dgm:cxn modelId="{853C8080-1191-4F67-BC0B-295702FCD4CD}" type="presOf" srcId="{DAD519BA-444A-4505-AAD2-F1F95D51B100}" destId="{970EE9CB-464D-4D00-96FD-4397F5546B4E}" srcOrd="0" destOrd="0" presId="urn:microsoft.com/office/officeart/2005/8/layout/vList3"/>
    <dgm:cxn modelId="{A8A8C0DF-A6A9-4337-9A06-151C53BF4C02}" type="presParOf" srcId="{53939976-8385-48BF-838D-F3F5ADC2E2B8}" destId="{35CD78F4-C22E-4DA6-8624-A87C49C71874}" srcOrd="0" destOrd="0" presId="urn:microsoft.com/office/officeart/2005/8/layout/vList3"/>
    <dgm:cxn modelId="{E8CC4E46-0DCD-485B-BC01-091F36E54820}" type="presParOf" srcId="{35CD78F4-C22E-4DA6-8624-A87C49C71874}" destId="{E77B9722-2244-460B-BCD4-DE8BE3B70253}" srcOrd="0" destOrd="0" presId="urn:microsoft.com/office/officeart/2005/8/layout/vList3"/>
    <dgm:cxn modelId="{43A4B8A1-B943-4F43-B349-67628AD39A61}" type="presParOf" srcId="{35CD78F4-C22E-4DA6-8624-A87C49C71874}" destId="{B5F09178-0DC7-49CF-B9F3-4B5EB02B3D51}" srcOrd="1" destOrd="0" presId="urn:microsoft.com/office/officeart/2005/8/layout/vList3"/>
    <dgm:cxn modelId="{3049AAE6-4817-4FB9-BAFD-AA715D694293}" type="presParOf" srcId="{53939976-8385-48BF-838D-F3F5ADC2E2B8}" destId="{DAC22FD6-4024-445E-A6C4-C82D07627EC0}" srcOrd="1" destOrd="0" presId="urn:microsoft.com/office/officeart/2005/8/layout/vList3"/>
    <dgm:cxn modelId="{0E34A907-22A8-41FD-A09E-D789312BB3D2}" type="presParOf" srcId="{53939976-8385-48BF-838D-F3F5ADC2E2B8}" destId="{0E73445F-9471-4DB9-A7B4-9A1B013F7FA5}" srcOrd="2" destOrd="0" presId="urn:microsoft.com/office/officeart/2005/8/layout/vList3"/>
    <dgm:cxn modelId="{8C562688-AA3A-4869-900C-D6EA6964F7BC}" type="presParOf" srcId="{0E73445F-9471-4DB9-A7B4-9A1B013F7FA5}" destId="{CCA22474-0489-4B5A-9E65-DDDF3906ED7D}" srcOrd="0" destOrd="0" presId="urn:microsoft.com/office/officeart/2005/8/layout/vList3"/>
    <dgm:cxn modelId="{548796A1-0263-4939-BF47-E7D27A6E9209}" type="presParOf" srcId="{0E73445F-9471-4DB9-A7B4-9A1B013F7FA5}" destId="{23447212-CDDD-4233-9DE5-DDB2CE32C659}" srcOrd="1" destOrd="0" presId="urn:microsoft.com/office/officeart/2005/8/layout/vList3"/>
    <dgm:cxn modelId="{8FE46D83-7510-4795-9C25-01FC7B05AADA}" type="presParOf" srcId="{53939976-8385-48BF-838D-F3F5ADC2E2B8}" destId="{8020BE58-907F-4860-B3AB-760BDBB7CF87}" srcOrd="3" destOrd="0" presId="urn:microsoft.com/office/officeart/2005/8/layout/vList3"/>
    <dgm:cxn modelId="{E822A0A7-0BFE-4794-BE89-DC5768B6FE41}" type="presParOf" srcId="{53939976-8385-48BF-838D-F3F5ADC2E2B8}" destId="{39627B3B-249D-4EE1-913E-9C239EEE7F8D}" srcOrd="4" destOrd="0" presId="urn:microsoft.com/office/officeart/2005/8/layout/vList3"/>
    <dgm:cxn modelId="{34F4094E-5E90-4FCD-ABE1-CB43E2AF0C17}" type="presParOf" srcId="{39627B3B-249D-4EE1-913E-9C239EEE7F8D}" destId="{546355D8-3B7B-4EA8-898B-82644ACCD2F6}" srcOrd="0" destOrd="0" presId="urn:microsoft.com/office/officeart/2005/8/layout/vList3"/>
    <dgm:cxn modelId="{8B4667B3-343B-4D22-8322-D99D21A5DF8D}" type="presParOf" srcId="{39627B3B-249D-4EE1-913E-9C239EEE7F8D}" destId="{970EE9CB-464D-4D00-96FD-4397F5546B4E}" srcOrd="1" destOrd="0" presId="urn:microsoft.com/office/officeart/2005/8/layout/vList3"/>
    <dgm:cxn modelId="{8E88D42A-BA5C-471A-9F79-ADA54ADDC6D8}" type="presParOf" srcId="{53939976-8385-48BF-838D-F3F5ADC2E2B8}" destId="{BE073599-988A-445D-BCCC-18513A522DFC}" srcOrd="5" destOrd="0" presId="urn:microsoft.com/office/officeart/2005/8/layout/vList3"/>
    <dgm:cxn modelId="{341A915C-594E-407A-82DA-3467C6E35048}" type="presParOf" srcId="{53939976-8385-48BF-838D-F3F5ADC2E2B8}" destId="{03EBB0BB-4B0E-4591-B5A0-2E516C11E3A5}" srcOrd="6" destOrd="0" presId="urn:microsoft.com/office/officeart/2005/8/layout/vList3"/>
    <dgm:cxn modelId="{E244BFCA-EA86-4871-98A8-8254D9504B44}" type="presParOf" srcId="{03EBB0BB-4B0E-4591-B5A0-2E516C11E3A5}" destId="{ECADB1D2-7BAF-4EFE-9C61-A1EA00B4705E}" srcOrd="0" destOrd="0" presId="urn:microsoft.com/office/officeart/2005/8/layout/vList3"/>
    <dgm:cxn modelId="{0BAE6B4D-84D0-4E4F-A21D-AFBDBA99AC32}" type="presParOf" srcId="{03EBB0BB-4B0E-4591-B5A0-2E516C11E3A5}" destId="{F1212CB8-2083-4F89-9E2C-D3AC689C744C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Наталья\Desktop\330026694634_cfae3f6c30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5823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/>
            </a:r>
            <a:br>
              <a:rPr lang="ru-RU" sz="1400" dirty="0" smtClean="0">
                <a:solidFill>
                  <a:srgbClr val="7030A0"/>
                </a:solidFill>
              </a:rPr>
            </a:br>
            <a:r>
              <a:rPr lang="ru-RU" sz="1400" dirty="0" smtClean="0">
                <a:solidFill>
                  <a:srgbClr val="7030A0"/>
                </a:solidFill>
              </a:rPr>
              <a:t/>
            </a:r>
            <a:br>
              <a:rPr lang="ru-RU" sz="1400" dirty="0" smtClean="0">
                <a:solidFill>
                  <a:srgbClr val="7030A0"/>
                </a:solidFill>
              </a:rPr>
            </a:br>
            <a:r>
              <a:rPr lang="en-US" sz="1400" dirty="0" smtClean="0">
                <a:solidFill>
                  <a:srgbClr val="7030A0"/>
                </a:solidFill>
              </a:rPr>
              <a:t/>
            </a:r>
            <a:br>
              <a:rPr lang="en-US" sz="1400" dirty="0" smtClean="0">
                <a:solidFill>
                  <a:srgbClr val="7030A0"/>
                </a:solidFill>
              </a:rPr>
            </a:br>
            <a:r>
              <a:rPr lang="en-US" sz="1400" dirty="0" smtClean="0">
                <a:solidFill>
                  <a:srgbClr val="7030A0"/>
                </a:solidFill>
              </a:rPr>
              <a:t/>
            </a:r>
            <a:br>
              <a:rPr lang="en-US" sz="1400" dirty="0" smtClean="0">
                <a:solidFill>
                  <a:srgbClr val="7030A0"/>
                </a:solidFill>
              </a:rPr>
            </a:br>
            <a:r>
              <a:rPr lang="en-US" sz="1400" dirty="0" smtClean="0">
                <a:solidFill>
                  <a:srgbClr val="7030A0"/>
                </a:solidFill>
              </a:rPr>
              <a:t/>
            </a:r>
            <a:br>
              <a:rPr lang="en-US" sz="1400" dirty="0" smtClean="0">
                <a:solidFill>
                  <a:srgbClr val="7030A0"/>
                </a:solidFill>
              </a:rPr>
            </a:br>
            <a:r>
              <a:rPr lang="en-US" sz="1400" dirty="0" smtClean="0">
                <a:solidFill>
                  <a:srgbClr val="7030A0"/>
                </a:solidFill>
              </a:rPr>
              <a:t/>
            </a:r>
            <a:br>
              <a:rPr lang="en-US" sz="1400" dirty="0" smtClean="0">
                <a:solidFill>
                  <a:srgbClr val="7030A0"/>
                </a:solidFill>
              </a:rPr>
            </a:br>
            <a:r>
              <a:rPr lang="en-US" sz="1400" dirty="0" smtClean="0">
                <a:solidFill>
                  <a:srgbClr val="7030A0"/>
                </a:solidFill>
              </a:rPr>
              <a:t/>
            </a:r>
            <a:br>
              <a:rPr lang="en-US" sz="1400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«Детский сад № 5 «Золотая рыбка» Богородского района Нижегородской области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Дидактическая игра</a:t>
            </a:r>
            <a:b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«Наши эмоции»</a:t>
            </a:r>
            <a:b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(авторская)</a:t>
            </a:r>
            <a:r>
              <a:rPr lang="ru-RU" sz="6000" b="1" dirty="0" smtClean="0">
                <a:solidFill>
                  <a:srgbClr val="0070C0"/>
                </a:solidFill>
              </a:rPr>
              <a:t/>
            </a:r>
            <a:br>
              <a:rPr lang="ru-RU" sz="6000" b="1" dirty="0" smtClean="0">
                <a:solidFill>
                  <a:srgbClr val="0070C0"/>
                </a:solidFill>
              </a:rPr>
            </a:b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2603475"/>
          </a:xfrm>
        </p:spPr>
        <p:txBody>
          <a:bodyPr>
            <a:normAutofit fontScale="85000" lnSpcReduction="20000"/>
          </a:bodyPr>
          <a:lstStyle/>
          <a:p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pPr algn="r"/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Автор-разработчик: </a:t>
            </a:r>
          </a:p>
          <a:p>
            <a:pPr algn="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Шувалова Наталья Валерьевна</a:t>
            </a:r>
          </a:p>
          <a:p>
            <a:pPr algn="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МБДОУ «Детский сад № 5 «Золотая рыбка» 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Г.Богородск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Наталья\Desktop\digital-color-wallpaper_31_20110904_2065029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3 Вариант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H:\фото игры, род.собрания\DSC019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3438" y="3857628"/>
            <a:ext cx="4143372" cy="28575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H:\фото игры, род.собрания\DSC01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85926"/>
            <a:ext cx="3929090" cy="29468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ья\Desktop\digital-color-wallpaper_31_20110904_2065029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Вывод: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детей появилась реакция на эмоциональное состояние сверстников, умение выразить её и использовать в практической деятельности.</a:t>
            </a:r>
          </a:p>
          <a:p>
            <a:pPr marL="0" inden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интересна детям и привлекает их внимание.</a:t>
            </a:r>
          </a:p>
          <a:p>
            <a:pPr marL="0" inden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Дети всегда с удовольствием играют в игру самостоятельно.</a:t>
            </a:r>
          </a:p>
          <a:p>
            <a:pPr marL="0" inden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Совместная деятельность объединяет и радует детей!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digital-color-wallpaper_31_20110904_2065029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Дидактическая игра «Наши эмоции» 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:\фото игры, род.собрания\DSC019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71612"/>
            <a:ext cx="6517770" cy="46688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\Desktop\digital-color-wallpaper_31_20110904_2065029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Дидактическая игра «Наши эмоции»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Относится к образовательной области – «Социально-коммуникативное развитие»</a:t>
            </a:r>
          </a:p>
          <a:p>
            <a:r>
              <a:rPr lang="ru-RU" b="1" dirty="0" smtClean="0"/>
              <a:t>Направлена на развитие </a:t>
            </a:r>
            <a:r>
              <a:rPr lang="ru-RU" b="1" dirty="0" smtClean="0"/>
              <a:t>общения, </a:t>
            </a:r>
            <a:r>
              <a:rPr lang="ru-RU" b="1" dirty="0" smtClean="0"/>
              <a:t>эмоциональной отзывчивости, сопереживания, </a:t>
            </a:r>
            <a:r>
              <a:rPr lang="ru-RU" b="1" dirty="0" smtClean="0"/>
              <a:t>на взаимодействие и формирование </a:t>
            </a:r>
            <a:r>
              <a:rPr lang="ru-RU" b="1" dirty="0" smtClean="0"/>
              <a:t>готовности к совместной деятельности со сверстниками.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Описание игры: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914406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ья\Desktop\digital-color-wallpaper_31_20110904_2065029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Варианты игры: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u="sng" dirty="0" smtClean="0"/>
              <a:t>1 Вариант</a:t>
            </a:r>
            <a:endParaRPr lang="ru-RU" dirty="0" smtClean="0"/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формировать умение сравнивать эмоциональное состояние человека в рисованных и схематических изображениях.</a:t>
            </a: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Средства: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кубах картинки-фотографии, изображающие эмоциональное состояние ребёнка; картинки, изображающие схематичное изображение эмоционального состояния ребёнка.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Наталья\Desktop\digital-color-wallpaper_31_20110904_2065029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1 Вариант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H:\фото игры, род.собрания\DSC019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3857652" cy="28344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H:\фото игры, род.собрания\DSC019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876"/>
            <a:ext cx="3810027" cy="28575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ья\Desktop\digital-color-wallpaper_31_20110904_2065029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Варианты игры: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 Вариант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формировать умения составлять из частей картинки, изображающих эмоциональное состояние ребёнка, по предложенному образцу и назвать его.</a:t>
            </a: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разрезные картинки, изображающие эмоциональное состояние ребёнка – с одной стороны, схематичное изображение эмоционального состояния ребёнка – с другой стороны.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аталья\Desktop\digital-color-wallpaper_31_20110904_2065029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2 Вариант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H:\фото игры, род.собрания\DSC019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ья\Desktop\digital-color-wallpaper_31_20110904_2065029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Варианты игры: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3 Вариант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u="sng" dirty="0" smtClean="0"/>
              <a:t>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находить полоролевое сходство и отличие внешнего вида ребёнка, объяснить.</a:t>
            </a: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Средства: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кубы с картинками-фотографиями, изображающими эмоциональное состояние девочки, мальчика.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309</Words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Муниципальное бюджетное дошкольное образовательное учреждение «Детский сад № 5 «Золотая рыбка» Богородского района Нижегородской области  Дидактическая игра «Наши эмоции» (авторская) </vt:lpstr>
      <vt:lpstr>Дидактическая игра «Наши эмоции»                             </vt:lpstr>
      <vt:lpstr>Дидактическая игра «Наши эмоции»</vt:lpstr>
      <vt:lpstr>Описание игры:</vt:lpstr>
      <vt:lpstr>Варианты игры:</vt:lpstr>
      <vt:lpstr>1 Вариант</vt:lpstr>
      <vt:lpstr>Варианты игры:</vt:lpstr>
      <vt:lpstr>2 Вариант</vt:lpstr>
      <vt:lpstr>Варианты игры:</vt:lpstr>
      <vt:lpstr>3 Вариант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Муниципальное бюджетное дошкольное образовательное учреждение «Детский сад № 5 «Золотая рыбка» Богородского района Нижегородской области  Дидактическая игра «Наши эмоции» (авторская) </dc:title>
  <dc:creator>Наталья</dc:creator>
  <cp:lastModifiedBy>Наталья</cp:lastModifiedBy>
  <cp:revision>18</cp:revision>
  <dcterms:created xsi:type="dcterms:W3CDTF">2015-04-04T17:28:47Z</dcterms:created>
  <dcterms:modified xsi:type="dcterms:W3CDTF">2015-04-06T16:06:28Z</dcterms:modified>
</cp:coreProperties>
</file>